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69" r:id="rId6"/>
    <p:sldId id="295" r:id="rId7"/>
    <p:sldId id="271" r:id="rId8"/>
    <p:sldId id="298" r:id="rId9"/>
    <p:sldId id="299" r:id="rId10"/>
    <p:sldId id="297" r:id="rId11"/>
    <p:sldId id="300" r:id="rId12"/>
    <p:sldId id="301" r:id="rId13"/>
    <p:sldId id="268" r:id="rId14"/>
    <p:sldId id="302" r:id="rId15"/>
    <p:sldId id="307" r:id="rId16"/>
    <p:sldId id="306" r:id="rId17"/>
    <p:sldId id="304" r:id="rId18"/>
    <p:sldId id="303" r:id="rId19"/>
    <p:sldId id="273" r:id="rId20"/>
    <p:sldId id="286" r:id="rId21"/>
    <p:sldId id="308" r:id="rId22"/>
  </p:sldIdLst>
  <p:sldSz cx="12188825" cy="6858000"/>
  <p:notesSz cx="6858000" cy="9144000"/>
  <p:custDataLst>
    <p:tags r:id="rId25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193" autoAdjust="0"/>
    <p:restoredTop sz="94660"/>
  </p:normalViewPr>
  <p:slideViewPr>
    <p:cSldViewPr showGuides="1">
      <p:cViewPr varScale="1">
        <p:scale>
          <a:sx n="63" d="100"/>
          <a:sy n="63" d="100"/>
        </p:scale>
        <p:origin x="-324" y="-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2514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B2B5CFA-55FE-4DA2-B034-7A7273C68FF4}" type="datetime1">
              <a:rPr lang="fr-FR" smtClean="0"/>
              <a:pPr algn="r" rtl="0"/>
              <a:t>17/06/2018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3F51F31-F919-4287-8248-B7EA7F4A28E5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57728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93169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276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2760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276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2760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93169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9316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9316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9316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 rtl="0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33CBC-F892-4981-8840-E49CD2FC5A67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9259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678357-B222-4635-A87D-6BB63E3FF536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4325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 rtl="0">
              <a:defRPr sz="3600" b="0"/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FE43E4-F65B-47F3-9AC5-30D4C22B9549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70639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 rtl="0">
              <a:defRPr sz="3600" b="0"/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EA630-1A52-4387-AAB7-75EB60226B73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5547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54E4E-E662-4B8F-B4A4-CCBC0FCE44BF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03487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1B4F0B-75A0-4D19-A3FB-4D639EC19D58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21322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EBD9-74FB-41F6-9817-8A322C42AC10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  <p:sp>
        <p:nvSpPr>
          <p:cNvPr id="11" name="Espace réservé d’image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12" name="Espace réservé d’image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13" name="Espace réservé d’image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 rtl="0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1100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secondaire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D7CC10-163C-4296-900A-B9477F907289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  <p:sp>
        <p:nvSpPr>
          <p:cNvPr id="11" name="Espace réservé d’image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 rtl="0">
              <a:buNone/>
              <a:defRPr/>
            </a:lvl1pPr>
          </a:lstStyle>
          <a:p>
            <a:pPr rtl="0"/>
            <a:endParaRPr lang="fr-FR" dirty="0"/>
          </a:p>
        </p:txBody>
      </p:sp>
      <p:sp>
        <p:nvSpPr>
          <p:cNvPr id="12" name="Espace réservé d’image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rtl="0">
              <a:buNone/>
              <a:defRPr/>
            </a:lvl1pPr>
          </a:lstStyle>
          <a:p>
            <a:pPr marL="45720" lvl="0" indent="0" algn="ctr" rtl="0"/>
            <a:endParaRPr lang="fr-FR" dirty="0"/>
          </a:p>
        </p:txBody>
      </p:sp>
      <p:sp>
        <p:nvSpPr>
          <p:cNvPr id="13" name="Espace réservé d’image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rtl="0">
              <a:buNone/>
              <a:defRPr/>
            </a:lvl1pPr>
          </a:lstStyle>
          <a:p>
            <a:pPr marL="45720" lvl="0" indent="0" algn="ctr" rtl="0"/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 rtl="0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64260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31FA42-2E58-402A-B55A-0175BFD42E0C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7188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039F16-DAD5-4242-ABB4-0B8D8B72ADF9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Espace réservé d’image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 rtl="0">
              <a:buNone/>
              <a:defRPr sz="16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659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 rtl="0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E39F-278C-48B0-B10A-A6AABA5F555D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3233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B33546-D914-45A0-8BB0-C43E50E70E8C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0626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1A546-D93F-433F-9DF0-93DCC86900A3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2443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31409-41F1-43B1-913C-F207C24F94DF}" type="datetime1">
              <a:rPr lang="fr-FR" smtClean="0"/>
              <a:pPr rtl="0"/>
              <a:t>17/06/2018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84429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 smtClean="0"/>
              <a:t>Modifiez les styles du texte du masque</a:t>
            </a:r>
          </a:p>
          <a:p>
            <a:pPr lvl="1" rtl="0"/>
            <a:r>
              <a:rPr lang="fr-FR" dirty="0" smtClean="0"/>
              <a:t>Deuxième niveau</a:t>
            </a:r>
          </a:p>
          <a:p>
            <a:pPr lvl="2" rtl="0"/>
            <a:r>
              <a:rPr lang="fr-FR" dirty="0" smtClean="0"/>
              <a:t>Troisième niveau</a:t>
            </a:r>
          </a:p>
          <a:p>
            <a:pPr lvl="3" rtl="0"/>
            <a:r>
              <a:rPr lang="fr-FR" dirty="0" smtClean="0"/>
              <a:t>Quatrième niveau</a:t>
            </a:r>
          </a:p>
          <a:p>
            <a:pPr lvl="4" rtl="0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fld id="{A16481E1-92D9-4286-9C3D-5FE16F227BD9}" type="datetime1">
              <a:rPr lang="fr-FR" smtClean="0"/>
              <a:pPr/>
              <a:t>17/06/2018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/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‹#›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us-titre 12"/>
          <p:cNvSpPr>
            <a:spLocks noGrp="1"/>
          </p:cNvSpPr>
          <p:nvPr>
            <p:ph type="subTitle" idx="1"/>
          </p:nvPr>
        </p:nvSpPr>
        <p:spPr>
          <a:xfrm>
            <a:off x="1808132" y="6286520"/>
            <a:ext cx="9144063" cy="785818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 smtClean="0"/>
              <a:t>Imene </a:t>
            </a:r>
            <a:r>
              <a:rPr lang="fr-FR" sz="2000" dirty="0" smtClean="0"/>
              <a:t>OUAHRANI</a:t>
            </a:r>
            <a:endParaRPr lang="fr-FR" sz="2000" dirty="0"/>
          </a:p>
        </p:txBody>
      </p:sp>
      <p:sp>
        <p:nvSpPr>
          <p:cNvPr id="12" name="Titre 1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800" dirty="0" smtClean="0"/>
              <a:t>Société ADHER</a:t>
            </a:r>
            <a:endParaRPr lang="fr-FR" sz="5800" dirty="0"/>
          </a:p>
        </p:txBody>
      </p:sp>
      <p:pic>
        <p:nvPicPr>
          <p:cNvPr id="10" name="Image 9" descr="Logo-UCA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36496" y="214290"/>
            <a:ext cx="1214446" cy="1214446"/>
          </a:xfrm>
          <a:prstGeom prst="rect">
            <a:avLst/>
          </a:prstGeom>
        </p:spPr>
      </p:pic>
      <p:pic>
        <p:nvPicPr>
          <p:cNvPr id="39" name="Espace réservé pour une image  38" descr="client.jpg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6633" r="26633"/>
          <a:stretch>
            <a:fillRect/>
          </a:stretch>
        </p:blipFill>
        <p:spPr/>
      </p:pic>
      <p:pic>
        <p:nvPicPr>
          <p:cNvPr id="48" name="Espace réservé pour une image  47" descr="groupe adheranthhhhs.png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rcRect l="14949" r="14949"/>
          <a:stretch>
            <a:fillRect/>
          </a:stretch>
        </p:blipFill>
        <p:spPr/>
      </p:pic>
      <p:pic>
        <p:nvPicPr>
          <p:cNvPr id="50" name="Espace réservé pour une image  49" descr="alloplusieurs.jpg"/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4949" r="14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99318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2578" y="500042"/>
            <a:ext cx="5143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latin typeface="Arial" pitchFamily="34" charset="0"/>
                <a:cs typeface="Arial" pitchFamily="34" charset="0"/>
              </a:rPr>
              <a:t>Diagramme de séquence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165190" y="2285992"/>
            <a:ext cx="10072758" cy="3578225"/>
          </a:xfrm>
        </p:spPr>
        <p:txBody>
          <a:bodyPr/>
          <a:lstStyle/>
          <a:p>
            <a:pPr algn="l"/>
            <a:r>
              <a:rPr lang="fr-FR" sz="2400" dirty="0" smtClean="0">
                <a:latin typeface="Arial" pitchFamily="34" charset="0"/>
                <a:cs typeface="Arial" pitchFamily="34" charset="0"/>
              </a:rPr>
              <a:t>	</a:t>
            </a: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fr-FR" sz="2400" dirty="0" smtClean="0">
                <a:latin typeface="Arial" pitchFamily="34" charset="0"/>
                <a:cs typeface="Arial" pitchFamily="34" charset="0"/>
              </a:rPr>
              <a:t>	Diagramme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de séquence montre la séquence verticale des messages passés entre objets au sein d’une interaction.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authentific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3165454" y="428604"/>
            <a:ext cx="785818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3808396" y="1071546"/>
            <a:ext cx="2643206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6094412" y="428604"/>
            <a:ext cx="1214446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3522644" y="1643050"/>
            <a:ext cx="3071834" cy="50006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3594082" y="2357430"/>
            <a:ext cx="2928958" cy="4286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6737354" y="2500306"/>
            <a:ext cx="2714644" cy="4286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8951932" y="428604"/>
            <a:ext cx="1071570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9523436" y="2928934"/>
            <a:ext cx="1785950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0810" y="3429000"/>
            <a:ext cx="10787138" cy="27146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593686" y="3571876"/>
            <a:ext cx="2786082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6665916" y="3571876"/>
            <a:ext cx="2786082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3379768" y="3857628"/>
            <a:ext cx="3214710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6737354" y="4643446"/>
            <a:ext cx="2786082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3451206" y="4929198"/>
            <a:ext cx="3143272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3522644" y="5429264"/>
            <a:ext cx="3214710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C:\Users\user\Desktop\admi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928802"/>
            <a:ext cx="12188826" cy="4929198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4951404" y="2500306"/>
            <a:ext cx="2286016" cy="142876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93950" y="3714752"/>
            <a:ext cx="7143800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65388" y="4572008"/>
            <a:ext cx="7072362" cy="642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4280" y="5214950"/>
            <a:ext cx="2286016" cy="71438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15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22248" y="500042"/>
            <a:ext cx="8435975" cy="69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Diagramme de classe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type="ctrTitle"/>
          </p:nvPr>
        </p:nvSpPr>
        <p:spPr>
          <a:xfrm>
            <a:off x="1093752" y="2000240"/>
            <a:ext cx="9429786" cy="1071562"/>
          </a:xfrm>
        </p:spPr>
        <p:txBody>
          <a:bodyPr/>
          <a:lstStyle/>
          <a:p>
            <a:pPr>
              <a:buFontTx/>
              <a:buNone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Le Diagramme de classes montre les briques de base statiques.</a:t>
            </a:r>
          </a:p>
        </p:txBody>
      </p:sp>
    </p:spTree>
    <p:extLst>
      <p:ext uri="{BB962C8B-B14F-4D97-AF65-F5344CB8AC3E}">
        <p14:creationId xmlns:p14="http://schemas.microsoft.com/office/powerpoint/2010/main" xmlns="" val="31315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seCaseDiagra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165058" y="2571744"/>
            <a:ext cx="1143008" cy="164307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3665520" y="1000108"/>
            <a:ext cx="5429288" cy="78581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3736958" y="2500306"/>
            <a:ext cx="5429288" cy="78581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4094148" y="3929066"/>
            <a:ext cx="5214974" cy="7143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4808528" y="5286388"/>
            <a:ext cx="3429024" cy="7143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user\Desktop\25319805_1995562627389412_864875677_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522" y="1357298"/>
            <a:ext cx="11615368" cy="5500702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808396" y="1928802"/>
            <a:ext cx="4214842" cy="571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Contrat wayiap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34" y="2500306"/>
            <a:ext cx="11297173" cy="28575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4082" y="3143248"/>
            <a:ext cx="4429156" cy="571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94082" y="4214818"/>
            <a:ext cx="4429156" cy="571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4594214" y="2857496"/>
            <a:ext cx="2357454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 descr="C:\Users\user\Desktop\pijé\26056757_2002111276734547_2013419853_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"/>
            <a:ext cx="12188825" cy="6858000"/>
          </a:xfrm>
          <a:prstGeom prst="rect">
            <a:avLst/>
          </a:prstGeom>
          <a:noFill/>
        </p:spPr>
      </p:pic>
      <p:sp>
        <p:nvSpPr>
          <p:cNvPr id="47" name="Ellipse 46"/>
          <p:cNvSpPr/>
          <p:nvPr/>
        </p:nvSpPr>
        <p:spPr>
          <a:xfrm>
            <a:off x="5022842" y="0"/>
            <a:ext cx="2286016" cy="114298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808000" y="714356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>
            <a:off x="808000" y="1142984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>
            <a:off x="879438" y="1785926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50"/>
          <p:cNvSpPr/>
          <p:nvPr/>
        </p:nvSpPr>
        <p:spPr>
          <a:xfrm>
            <a:off x="808000" y="2214554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/>
          <p:cNvSpPr/>
          <p:nvPr/>
        </p:nvSpPr>
        <p:spPr>
          <a:xfrm>
            <a:off x="879438" y="2928934"/>
            <a:ext cx="1285884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/>
          <p:cNvSpPr/>
          <p:nvPr/>
        </p:nvSpPr>
        <p:spPr>
          <a:xfrm>
            <a:off x="879438" y="3429000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808000" y="4143380"/>
            <a:ext cx="1357322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808000" y="4857760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808000" y="5429264"/>
            <a:ext cx="1214446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15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8" grpId="0" animBg="1"/>
      <p:bldP spid="18" grpId="1" animBg="1"/>
      <p:bldP spid="19" grpId="0" animBg="1"/>
      <p:bldP spid="19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pijé\26061143_2002111300067878_1857346162_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75" y="1276350"/>
            <a:ext cx="11801475" cy="43053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165586" y="3429000"/>
            <a:ext cx="3643338" cy="571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:\Users\user\Desktop\pijé\26036493_2002111283401213_519484925_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7232"/>
            <a:ext cx="12188825" cy="600076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79372" y="1857364"/>
            <a:ext cx="8786874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237684" y="3000372"/>
            <a:ext cx="1143008" cy="9286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523568" y="3071810"/>
            <a:ext cx="1143008" cy="85725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:\Users\user\Desktop\pijé\26038148_2002111293401212_1089845001_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857232"/>
            <a:ext cx="12188825" cy="600076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4522776" y="1285860"/>
            <a:ext cx="2928958" cy="10001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36628" y="2000240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36628" y="2714620"/>
            <a:ext cx="9286940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36628" y="3500438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36628" y="3929066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36628" y="4714884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36628" y="5357826"/>
            <a:ext cx="9286940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36628" y="6072182"/>
            <a:ext cx="9286940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676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pijé\25319805_1995562627389412_864875677_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925" y="809625"/>
            <a:ext cx="10848975" cy="52387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951272" y="2500306"/>
            <a:ext cx="4143404" cy="50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C:\Users\user\Desktop\pijé\25188327_1995562634056078_1532071473_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38448"/>
            <a:ext cx="11952328" cy="621955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665652" y="714356"/>
            <a:ext cx="2928958" cy="10001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562" y="1500174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6562" y="2214554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6562" y="2714620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6562" y="3357562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6562" y="4071942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6562" y="4714884"/>
            <a:ext cx="9358378" cy="785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5165718" y="5786454"/>
            <a:ext cx="1643074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676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user\Desktop\pijé\25319805_1995562627389412_864875677_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686" y="1000108"/>
            <a:ext cx="10848975" cy="52387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736958" y="3643314"/>
            <a:ext cx="4357718" cy="50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interven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8" y="2714620"/>
            <a:ext cx="12023767" cy="207170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236496" y="2714620"/>
            <a:ext cx="3643338" cy="50006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3686" y="3429000"/>
            <a:ext cx="10072758" cy="642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15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522248" y="285728"/>
            <a:ext cx="8362950" cy="6207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Conclusion et perspectives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5190" y="2285992"/>
            <a:ext cx="92155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	L’objectif de notre projet est non seulement la réalisation d’un site Web dynamique performant mais aussi satisfaire les besoins du client.</a:t>
            </a:r>
          </a:p>
          <a:p>
            <a:pPr>
              <a:buFontTx/>
              <a:buNone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		</a:t>
            </a:r>
          </a:p>
          <a:p>
            <a:pPr>
              <a:buFontTx/>
              <a:buNone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	En termes de perspectives, notre application peut être enrichie par des nouvelles fonctionnalités comme le paiement en ligne.</a:t>
            </a:r>
          </a:p>
        </p:txBody>
      </p:sp>
    </p:spTree>
    <p:extLst>
      <p:ext uri="{BB962C8B-B14F-4D97-AF65-F5344CB8AC3E}">
        <p14:creationId xmlns:p14="http://schemas.microsoft.com/office/powerpoint/2010/main" xmlns="" val="31315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236760" y="2500306"/>
            <a:ext cx="9001188" cy="1500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Merci pour </a:t>
            </a:r>
            <a:r>
              <a:rPr lang="en-US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votre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attention!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pour une image  8" descr="la ffire est transmise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29304" r="29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4040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>
                <a:latin typeface="Arial" pitchFamily="34" charset="0"/>
                <a:cs typeface="Arial" pitchFamily="34" charset="0"/>
              </a:rPr>
              <a:t>Le plan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000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rtl="0"/>
            <a:r>
              <a:rPr lang="fr-FR" sz="3000" dirty="0" smtClean="0">
                <a:latin typeface="Arial" pitchFamily="34" charset="0"/>
                <a:cs typeface="Arial" pitchFamily="34" charset="0"/>
              </a:rPr>
              <a:t>Présentation de la société </a:t>
            </a:r>
            <a:r>
              <a:rPr lang="fr-FR" sz="3000" dirty="0" err="1" smtClean="0">
                <a:latin typeface="Arial" pitchFamily="34" charset="0"/>
                <a:cs typeface="Arial" pitchFamily="34" charset="0"/>
              </a:rPr>
              <a:t>Adher</a:t>
            </a:r>
            <a:endParaRPr lang="fr-FR" sz="3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3000" dirty="0" smtClean="0">
                <a:latin typeface="Arial" pitchFamily="34" charset="0"/>
                <a:cs typeface="Arial" pitchFamily="34" charset="0"/>
              </a:rPr>
              <a:t>Conception </a:t>
            </a:r>
            <a:r>
              <a:rPr lang="fr-FR" sz="3000" dirty="0" smtClean="0">
                <a:latin typeface="Arial" pitchFamily="34" charset="0"/>
                <a:cs typeface="Arial" pitchFamily="34" charset="0"/>
              </a:rPr>
              <a:t>et réalisation</a:t>
            </a:r>
          </a:p>
          <a:p>
            <a:r>
              <a:rPr lang="fr-FR" sz="3000" dirty="0" smtClean="0">
                <a:latin typeface="Arial" pitchFamily="34" charset="0"/>
                <a:cs typeface="Arial" pitchFamily="34" charset="0"/>
              </a:rPr>
              <a:t>Conclusion et perspective</a:t>
            </a:r>
          </a:p>
          <a:p>
            <a:endParaRPr lang="fr-FR" sz="3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625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3308330" y="2643182"/>
            <a:ext cx="7358084" cy="128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Espace réservé pour une image  9" descr="adherer.pn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997" r="10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4040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93752" y="1428736"/>
            <a:ext cx="9429816" cy="402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200"/>
              </a:lnSpc>
              <a:spcAft>
                <a:spcPts val="1000"/>
              </a:spcAft>
              <a:buFontTx/>
              <a:buNone/>
            </a:pPr>
            <a:r>
              <a:rPr lang="fr-FR" sz="2600" dirty="0" smtClean="0">
                <a:latin typeface="Arial" pitchFamily="34" charset="0"/>
                <a:cs typeface="Arial" pitchFamily="34" charset="0"/>
              </a:rPr>
              <a:t>	De nos jours, l’informatique est devenue indispensable dans tous les domaines d’activités de l’humanité, surtout avec l’arrivée de l’Internet qui lui a permis de devenir de plus en plus répondue.</a:t>
            </a:r>
          </a:p>
          <a:p>
            <a:pPr algn="just">
              <a:lnSpc>
                <a:spcPts val="3200"/>
              </a:lnSpc>
              <a:buFontTx/>
              <a:buNone/>
            </a:pPr>
            <a:r>
              <a:rPr lang="fr-FR" sz="26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 algn="just">
              <a:lnSpc>
                <a:spcPts val="3200"/>
              </a:lnSpc>
              <a:buFontTx/>
              <a:buNone/>
            </a:pPr>
            <a:r>
              <a:rPr lang="fr-FR" sz="2600" dirty="0" smtClean="0">
                <a:latin typeface="Arial" pitchFamily="34" charset="0"/>
                <a:cs typeface="Arial" pitchFamily="34" charset="0"/>
              </a:rPr>
              <a:t>	Parmis ces activités, </a:t>
            </a:r>
            <a:r>
              <a:rPr lang="fr-FR" sz="2600" dirty="0" smtClean="0">
                <a:latin typeface="Arial" pitchFamily="34" charset="0"/>
                <a:cs typeface="Arial" pitchFamily="34" charset="0"/>
              </a:rPr>
              <a:t>un administrateur qui veut gérer les services d’une société se voit dans l’obligation de création d’une application afin de faciliter la gestion. </a:t>
            </a:r>
            <a:endParaRPr lang="fr-FR" sz="2600" dirty="0" smtClean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r>
              <a:rPr lang="fr-FR" sz="2600" dirty="0" smtClean="0">
                <a:latin typeface="Arial" pitchFamily="34" charset="0"/>
                <a:cs typeface="Arial" pitchFamily="34" charset="0"/>
              </a:rPr>
              <a:t>		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308198" y="2643182"/>
            <a:ext cx="9001188" cy="128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Présentation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la </a:t>
            </a:r>
            <a:r>
              <a:rPr kumimoji="0" lang="en-US" sz="6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société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Adher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Espace réservé pour une image  7" descr="lampe logo adher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207" r="132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4040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ampe logo adh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24" y="1357298"/>
            <a:ext cx="4357718" cy="4357718"/>
          </a:xfrm>
          <a:prstGeom prst="rect">
            <a:avLst/>
          </a:prstGeom>
        </p:spPr>
      </p:pic>
      <p:pic>
        <p:nvPicPr>
          <p:cNvPr id="6" name="Image 5" descr="groupe adhera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285728"/>
            <a:ext cx="6858000" cy="6572272"/>
          </a:xfrm>
          <a:prstGeom prst="rect">
            <a:avLst/>
          </a:prstGeom>
        </p:spPr>
      </p:pic>
      <p:pic>
        <p:nvPicPr>
          <p:cNvPr id="7" name="Image 6" descr="alloplusieur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64651"/>
            <a:ext cx="12188825" cy="6922652"/>
          </a:xfrm>
          <a:prstGeom prst="rect">
            <a:avLst/>
          </a:prstGeom>
        </p:spPr>
      </p:pic>
      <p:pic>
        <p:nvPicPr>
          <p:cNvPr id="9" name="Image 8" descr="1ere oui ik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0" name="Image 9" descr="transmise 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14338"/>
            <a:ext cx="12188825" cy="7070552"/>
          </a:xfrm>
          <a:prstGeom prst="rect">
            <a:avLst/>
          </a:prstGeom>
        </p:spPr>
      </p:pic>
      <p:pic>
        <p:nvPicPr>
          <p:cNvPr id="11" name="Image 10" descr="la ffire est transmis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85776"/>
            <a:ext cx="12188825" cy="7142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client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471" r="25471"/>
          <a:stretch>
            <a:fillRect/>
          </a:stretch>
        </p:blipFill>
        <p:spPr/>
      </p:pic>
      <p:sp>
        <p:nvSpPr>
          <p:cNvPr id="5" name="Titre 1"/>
          <p:cNvSpPr txBox="1">
            <a:spLocks/>
          </p:cNvSpPr>
          <p:nvPr/>
        </p:nvSpPr>
        <p:spPr>
          <a:xfrm>
            <a:off x="2093884" y="2500306"/>
            <a:ext cx="9001188" cy="1500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Conception et réalisation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40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2578" y="500042"/>
            <a:ext cx="5143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latin typeface="Arial" pitchFamily="34" charset="0"/>
                <a:cs typeface="Arial" pitchFamily="34" charset="0"/>
              </a:rPr>
              <a:t>Diagramme de flux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165190" y="2285992"/>
            <a:ext cx="10429948" cy="3578225"/>
          </a:xfrm>
        </p:spPr>
        <p:txBody>
          <a:bodyPr/>
          <a:lstStyle/>
          <a:p>
            <a:pPr algn="l"/>
            <a:r>
              <a:rPr lang="fr-FR" sz="2400" dirty="0" smtClean="0">
                <a:latin typeface="Arial" pitchFamily="34" charset="0"/>
                <a:cs typeface="Arial" pitchFamily="34" charset="0"/>
              </a:rPr>
              <a:t>	</a:t>
            </a: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fr-FR" sz="2400" dirty="0" smtClean="0">
                <a:latin typeface="Arial" pitchFamily="34" charset="0"/>
                <a:cs typeface="Arial" pitchFamily="34" charset="0"/>
              </a:rPr>
              <a:t>	Diagramme de flux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 est un moyen pour présenter visuellement le flux de données à travers un système de traitement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d'informations.</a:t>
            </a:r>
            <a:endParaRPr lang="fr-FR" sz="2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ISIMA\SystèmeDinformation\Diagramme des flux_ADH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826" cy="6724936"/>
          </a:xfrm>
          <a:prstGeom prst="rect">
            <a:avLst/>
          </a:prstGeom>
          <a:noFill/>
        </p:spPr>
      </p:pic>
      <p:sp>
        <p:nvSpPr>
          <p:cNvPr id="7" name="Ellipse 6"/>
          <p:cNvSpPr/>
          <p:nvPr/>
        </p:nvSpPr>
        <p:spPr>
          <a:xfrm>
            <a:off x="950876" y="3643314"/>
            <a:ext cx="785818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2379636" y="3071810"/>
            <a:ext cx="1785950" cy="50006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5808660" y="1857364"/>
            <a:ext cx="1785950" cy="7143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9166246" y="3071810"/>
            <a:ext cx="1785950" cy="5715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11237948" y="3643314"/>
            <a:ext cx="950876" cy="50006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5951536" y="5643578"/>
            <a:ext cx="1785950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9666312" y="4643446"/>
            <a:ext cx="785818" cy="6429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8880494" y="4071942"/>
            <a:ext cx="1571636" cy="50006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Gastronomie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033CA8-31CF-44FC-AC0E-BDC1626C8D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131E21-0A94-4369-94ED-0067EBC45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3DA7E6-CB56-46C4-B92D-CEC3767B851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</Words>
  <Application>Microsoft Office PowerPoint</Application>
  <PresentationFormat>Personnalisé</PresentationFormat>
  <Paragraphs>38</Paragraphs>
  <Slides>18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Gastronomie 16x9</vt:lpstr>
      <vt:lpstr>Société ADHER</vt:lpstr>
      <vt:lpstr>Le plan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Le Diagramme de classes montre les briques de base statiques.</vt:lpstr>
      <vt:lpstr>Diapositive 13</vt:lpstr>
      <vt:lpstr>Diapositive 14</vt:lpstr>
      <vt:lpstr>Diapositive 15</vt:lpstr>
      <vt:lpstr>Diapositive 16</vt:lpstr>
      <vt:lpstr>Diapositive 17</vt:lpstr>
      <vt:lpstr>Diapositive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2012-05-21T15:09:31Z</dcterms:created>
  <dcterms:modified xsi:type="dcterms:W3CDTF">2018-06-22T11:22:26Z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0x0101007C1D5F340F01F94FA2FD29A5E6DC872E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